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Override3.xml" ContentType="application/vnd.openxmlformats-officedocument.themeOverride+xml"/>
  <Override PartName="/ppt/theme/themeOverride4.xml" ContentType="application/vnd.openxmlformats-officedocument.themeOverrid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15"/>
  </p:notesMasterIdLst>
  <p:sldIdLst>
    <p:sldId id="256" r:id="rId2"/>
    <p:sldId id="257" r:id="rId3"/>
    <p:sldId id="261" r:id="rId4"/>
    <p:sldId id="258" r:id="rId5"/>
    <p:sldId id="259" r:id="rId6"/>
    <p:sldId id="260" r:id="rId7"/>
    <p:sldId id="262" r:id="rId8"/>
    <p:sldId id="263" r:id="rId9"/>
    <p:sldId id="264" r:id="rId10"/>
    <p:sldId id="268" r:id="rId11"/>
    <p:sldId id="265" r:id="rId12"/>
    <p:sldId id="266" r:id="rId13"/>
    <p:sldId id="267" r:id="rId14"/>
  </p:sldIdLst>
  <p:sldSz cx="9144000" cy="6858000" type="screen4x3"/>
  <p:notesSz cx="6934200" cy="9220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EDB82"/>
    <a:srgbClr val="FED56E"/>
    <a:srgbClr val="FED05E"/>
    <a:srgbClr val="17375E"/>
    <a:srgbClr val="376092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05138" cy="4603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27475" y="0"/>
            <a:ext cx="3005138" cy="4603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8DAD6925-BF9F-47EB-A212-DC00CE305BD5}" type="datetimeFigureOut">
              <a:rPr lang="en-US"/>
              <a:pPr>
                <a:defRPr/>
              </a:pPr>
              <a:t>8/11/2011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62050" y="692150"/>
            <a:ext cx="4610100" cy="3457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3738" y="4379913"/>
            <a:ext cx="5546725" cy="41481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758238"/>
            <a:ext cx="3005138" cy="4603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27475" y="8758238"/>
            <a:ext cx="3005138" cy="4603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15BD9DD8-7F0C-403B-A27A-BB61133851E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3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ight Triangle 3"/>
          <p:cNvSpPr/>
          <p:nvPr/>
        </p:nvSpPr>
        <p:spPr>
          <a:xfrm>
            <a:off x="0" y="4664075"/>
            <a:ext cx="9150350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5" name="Group 16"/>
          <p:cNvGrpSpPr>
            <a:grpSpLocks/>
          </p:cNvGrpSpPr>
          <p:nvPr/>
        </p:nvGrpSpPr>
        <p:grpSpPr bwMode="auto">
          <a:xfrm>
            <a:off x="-3175" y="4953000"/>
            <a:ext cx="9147175" cy="1911350"/>
            <a:chOff x="-3765" y="4832896"/>
            <a:chExt cx="9147765" cy="2032192"/>
          </a:xfrm>
        </p:grpSpPr>
        <p:sp>
          <p:nvSpPr>
            <p:cNvPr id="6" name="Freeform 5"/>
            <p:cNvSpPr>
              <a:spLocks/>
            </p:cNvSpPr>
            <p:nvPr/>
          </p:nvSpPr>
          <p:spPr bwMode="auto">
            <a:xfrm>
              <a:off x="1687032" y="4832896"/>
              <a:ext cx="7456968" cy="51817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>
              <a:extLst/>
            </a:lstStyle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35926" y="5135025"/>
              <a:ext cx="9108074" cy="838869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>
              <a:extLst/>
            </a:lstStyle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cxnSp>
          <p:nvCxnSpPr>
            <p:cNvPr id="10" name="Straight Connector 9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11" name="Picture 2" descr="T:\KS Div 2011-2012\Logos\Leap_KansasDivision.jpg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581400" y="304800"/>
            <a:ext cx="1976438" cy="1243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Rectangle 11"/>
          <p:cNvSpPr/>
          <p:nvPr userDrawn="1"/>
        </p:nvSpPr>
        <p:spPr>
          <a:xfrm>
            <a:off x="0" y="4876800"/>
            <a:ext cx="9144000" cy="1981200"/>
          </a:xfrm>
          <a:prstGeom prst="rect">
            <a:avLst/>
          </a:prstGeom>
          <a:solidFill>
            <a:schemeClr val="bg1"/>
          </a:solidFill>
          <a:ln w="34925" cmpd="sng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3" name="Rectangle 12"/>
          <p:cNvSpPr/>
          <p:nvPr userDrawn="1"/>
        </p:nvSpPr>
        <p:spPr>
          <a:xfrm>
            <a:off x="0" y="5715000"/>
            <a:ext cx="9144000" cy="914400"/>
          </a:xfrm>
          <a:prstGeom prst="rect">
            <a:avLst/>
          </a:prstGeom>
          <a:solidFill>
            <a:srgbClr val="17375E"/>
          </a:solidFill>
          <a:ln w="34925" cmpd="sng">
            <a:solidFill>
              <a:srgbClr val="17375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4" name="Flowchart: Manual Input 13"/>
          <p:cNvSpPr/>
          <p:nvPr userDrawn="1"/>
        </p:nvSpPr>
        <p:spPr>
          <a:xfrm flipH="1">
            <a:off x="0" y="5715000"/>
            <a:ext cx="9144000" cy="1143000"/>
          </a:xfrm>
          <a:prstGeom prst="flowChartManualInput">
            <a:avLst/>
          </a:prstGeom>
          <a:solidFill>
            <a:srgbClr val="FEDB82"/>
          </a:solidFill>
          <a:ln w="34925" cmpd="sng">
            <a:solidFill>
              <a:srgbClr val="FEDB8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anchor="b"/>
          <a:lstStyle>
            <a:lvl1pPr algn="r">
              <a:defRPr sz="4800" b="1" baseline="0">
                <a:solidFill>
                  <a:srgbClr val="17375E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 baseline="0">
                <a:solidFill>
                  <a:srgbClr val="17375E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15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2CEA2196-F220-4CD6-82DC-5DDCE6183A43}" type="datetime1">
              <a:rPr lang="en-US"/>
              <a:pPr>
                <a:defRPr/>
              </a:pPr>
              <a:t>8/11/2011</a:t>
            </a:fld>
            <a:endParaRPr lang="en-US"/>
          </a:p>
        </p:txBody>
      </p:sp>
      <p:sp>
        <p:nvSpPr>
          <p:cNvPr id="16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r>
              <a:rPr lang="en-US"/>
              <a:t>August 13, 2011</a:t>
            </a:r>
          </a:p>
        </p:txBody>
      </p:sp>
      <p:sp>
        <p:nvSpPr>
          <p:cNvPr id="18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C349E0E1-DCB5-453E-8772-6EFD3EF491E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  <a:extLst/>
          </a:lstStyle>
          <a:p>
            <a:pPr>
              <a:defRPr/>
            </a:pPr>
            <a:fld id="{B9483622-C197-4DE9-AA0F-033BEA49FA04}" type="datetime1">
              <a:rPr lang="en-US"/>
              <a:pPr>
                <a:defRPr/>
              </a:pPr>
              <a:t>8/11/2011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r>
              <a:rPr lang="en-US"/>
              <a:t>August 13, 2011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B2E9381E-9B3F-45F8-8051-7CFDBB1AE53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  <a:extLst/>
          </a:lstStyle>
          <a:p>
            <a:pPr>
              <a:defRPr/>
            </a:pPr>
            <a:fld id="{A401B083-7446-408D-9FBD-977C27FD8BA6}" type="datetime1">
              <a:rPr lang="en-US"/>
              <a:pPr>
                <a:defRPr/>
              </a:pPr>
              <a:t>8/11/2011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r>
              <a:rPr lang="en-US"/>
              <a:t>August 13, 2011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31B89820-BFDF-4176-BAC9-6CC53EC8C06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ight Triangle 3"/>
          <p:cNvSpPr/>
          <p:nvPr userDrawn="1"/>
        </p:nvSpPr>
        <p:spPr>
          <a:xfrm>
            <a:off x="0" y="5791200"/>
            <a:ext cx="4419600" cy="1066800"/>
          </a:xfrm>
          <a:prstGeom prst="rtTriangle">
            <a:avLst/>
          </a:prstGeom>
          <a:solidFill>
            <a:srgbClr val="17375E"/>
          </a:solidFill>
          <a:ln>
            <a:solidFill>
              <a:srgbClr val="17375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ight Triangle 4"/>
          <p:cNvSpPr/>
          <p:nvPr userDrawn="1"/>
        </p:nvSpPr>
        <p:spPr>
          <a:xfrm>
            <a:off x="0" y="5715000"/>
            <a:ext cx="4038600" cy="1143000"/>
          </a:xfrm>
          <a:prstGeom prst="rtTriangle">
            <a:avLst/>
          </a:prstGeom>
          <a:solidFill>
            <a:srgbClr val="FEDB82"/>
          </a:solidFill>
          <a:ln>
            <a:solidFill>
              <a:srgbClr val="FEDB8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ight Triangle 5"/>
          <p:cNvSpPr/>
          <p:nvPr userDrawn="1"/>
        </p:nvSpPr>
        <p:spPr>
          <a:xfrm>
            <a:off x="0" y="6324600"/>
            <a:ext cx="4114800" cy="533400"/>
          </a:xfrm>
          <a:prstGeom prst="rtTriangle">
            <a:avLst/>
          </a:prstGeom>
          <a:solidFill>
            <a:srgbClr val="17375E"/>
          </a:solidFill>
          <a:ln>
            <a:solidFill>
              <a:srgbClr val="17375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  <a:extLst/>
          </a:lstStyle>
          <a:p>
            <a:pPr>
              <a:defRPr/>
            </a:pPr>
            <a:fld id="{8C3004E9-729C-4ABA-AC1F-CA9E8312676C}" type="datetime1">
              <a:rPr lang="en-US"/>
              <a:pPr>
                <a:defRPr/>
              </a:pPr>
              <a:t>8/11/2011</a:t>
            </a:fld>
            <a:endParaRPr lang="en-US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r>
              <a:rPr lang="en-US"/>
              <a:t>August 13, 2011</a:t>
            </a:r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E2240C8-C160-49D0-BF80-67D3BBF9748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hevron 3"/>
          <p:cNvSpPr/>
          <p:nvPr/>
        </p:nvSpPr>
        <p:spPr>
          <a:xfrm>
            <a:off x="3636963" y="3005138"/>
            <a:ext cx="182562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Chevron 4"/>
          <p:cNvSpPr/>
          <p:nvPr/>
        </p:nvSpPr>
        <p:spPr>
          <a:xfrm>
            <a:off x="3449638" y="3005138"/>
            <a:ext cx="18415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anchor="b"/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  <a:extLst/>
          </a:lstStyle>
          <a:p>
            <a:pPr>
              <a:defRPr/>
            </a:pPr>
            <a:fld id="{19DCAE30-5FFE-4A6B-BC07-D8D5A8963B5A}" type="datetime1">
              <a:rPr lang="en-US"/>
              <a:pPr>
                <a:defRPr/>
              </a:pPr>
              <a:t>8/11/2011</a:t>
            </a:fld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r>
              <a:rPr lang="en-US"/>
              <a:t>August 13, 2011</a:t>
            </a: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F81CBBF-E44B-4C81-86BE-6A944385895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  <a:extLst/>
          </a:lstStyle>
          <a:p>
            <a:pPr>
              <a:defRPr/>
            </a:pPr>
            <a:fld id="{D9396F85-12DA-4486-8A97-734D0C965E23}" type="datetime1">
              <a:rPr lang="en-US"/>
              <a:pPr>
                <a:defRPr/>
              </a:pPr>
              <a:t>8/11/2011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r>
              <a:rPr lang="en-US"/>
              <a:t>August 13, 2011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2C724B0D-D2F5-4372-A1E3-BB8F23E8A77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/>
          <a:lstStyle>
            <a:lvl1pPr>
              <a:defRPr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  <a:extLst/>
          </a:lstStyle>
          <a:p>
            <a:pPr>
              <a:defRPr/>
            </a:pPr>
            <a:fld id="{FA7B66BE-44C4-4D9D-81B8-4770B1C58835}" type="datetime1">
              <a:rPr lang="en-US"/>
              <a:pPr>
                <a:defRPr/>
              </a:pPr>
              <a:t>8/11/2011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r>
              <a:rPr lang="en-US"/>
              <a:t>August 13, 2011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1579E5D-C83F-4B9A-A264-1DECA7A2BA5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  <a:extLst/>
          </a:lstStyle>
          <a:p>
            <a:pPr>
              <a:defRPr/>
            </a:pPr>
            <a:fld id="{2605DD3B-17AD-4086-836C-D3306623E44C}" type="datetime1">
              <a:rPr lang="en-US"/>
              <a:pPr>
                <a:defRPr/>
              </a:pPr>
              <a:t>8/11/2011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r>
              <a:rPr lang="en-US"/>
              <a:t>August 13, 2011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FB04BA3-7990-4838-B381-C0B2FC85DD3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  <a:extLst/>
          </a:lstStyle>
          <a:p>
            <a:pPr>
              <a:defRPr/>
            </a:pPr>
            <a:fld id="{EA03EB74-71CF-4415-A8F4-23B70BBD1DD7}" type="datetime1">
              <a:rPr lang="en-US"/>
              <a:pPr>
                <a:defRPr/>
              </a:pPr>
              <a:t>8/11/2011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r>
              <a:rPr lang="en-US"/>
              <a:t>August 13, 2011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63C09B4-698C-4038-B84E-F1DD89946AB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  <a:extLst/>
          </a:lstStyle>
          <a:p>
            <a:pPr>
              <a:defRPr/>
            </a:pPr>
            <a:fld id="{276804A8-D997-449B-8EEE-0E04293C73F1}" type="datetime1">
              <a:rPr lang="en-US"/>
              <a:pPr>
                <a:defRPr/>
              </a:pPr>
              <a:t>8/11/2011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r>
              <a:rPr lang="en-US"/>
              <a:t>August 13, 2011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80CFCE44-96C4-4493-803D-2BED2652771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4"/>
          <p:cNvSpPr>
            <a:spLocks/>
          </p:cNvSpPr>
          <p:nvPr/>
        </p:nvSpPr>
        <p:spPr bwMode="auto">
          <a:xfrm>
            <a:off x="500063" y="5945188"/>
            <a:ext cx="4940300" cy="9207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6" name="Freeform 5"/>
          <p:cNvSpPr>
            <a:spLocks/>
          </p:cNvSpPr>
          <p:nvPr/>
        </p:nvSpPr>
        <p:spPr bwMode="auto">
          <a:xfrm>
            <a:off x="485775" y="5938838"/>
            <a:ext cx="3690938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7" name="Right Triangle 6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Chevron 8"/>
          <p:cNvSpPr/>
          <p:nvPr/>
        </p:nvSpPr>
        <p:spPr>
          <a:xfrm>
            <a:off x="8664575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Chevron 9"/>
          <p:cNvSpPr/>
          <p:nvPr/>
        </p:nvSpPr>
        <p:spPr>
          <a:xfrm>
            <a:off x="8477250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tIns="0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1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33B10052-AC54-4E83-A0AF-93ADF5B91FE2}" type="datetime1">
              <a:rPr lang="en-US"/>
              <a:pPr>
                <a:defRPr/>
              </a:pPr>
              <a:t>8/11/2011</a:t>
            </a:fld>
            <a:endParaRPr lang="en-US"/>
          </a:p>
        </p:txBody>
      </p:sp>
      <p:sp>
        <p:nvSpPr>
          <p:cNvPr id="12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r>
              <a:rPr lang="en-US"/>
              <a:t>August 13, 2011</a:t>
            </a:r>
          </a:p>
        </p:txBody>
      </p:sp>
      <p:sp>
        <p:nvSpPr>
          <p:cNvPr id="13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E2C34C17-327A-4AC8-BC42-FF5AAEE3E0E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500063" y="5945188"/>
            <a:ext cx="4940300" cy="9207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75" y="5938838"/>
            <a:ext cx="3690938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033" name="Text Placeholder 29"/>
          <p:cNvSpPr>
            <a:spLocks noGrp="1"/>
          </p:cNvSpPr>
          <p:nvPr>
            <p:ph type="body" idx="1"/>
          </p:nvPr>
        </p:nvSpPr>
        <p:spPr bwMode="auto">
          <a:xfrm>
            <a:off x="457200" y="1481138"/>
            <a:ext cx="8229600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825" y="6408738"/>
            <a:ext cx="1919288" cy="365125"/>
          </a:xfrm>
          <a:prstGeom prst="rect">
            <a:avLst/>
          </a:prstGeom>
        </p:spPr>
        <p:txBody>
          <a:bodyPr vert="horz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 dirty="0">
                <a:solidFill>
                  <a:schemeClr val="tx1"/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79913" y="6408738"/>
            <a:ext cx="2351087" cy="365125"/>
          </a:xfrm>
          <a:prstGeom prst="rect">
            <a:avLst/>
          </a:prstGeom>
        </p:spPr>
        <p:txBody>
          <a:bodyPr vert="horz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 smtClean="0">
                <a:solidFill>
                  <a:schemeClr val="tx1"/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r>
              <a:rPr lang="en-US"/>
              <a:t>August 13, 2011</a:t>
            </a:r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113" y="6408738"/>
            <a:ext cx="366712" cy="365125"/>
          </a:xfrm>
          <a:prstGeom prst="rect">
            <a:avLst/>
          </a:prstGeom>
        </p:spPr>
        <p:txBody>
          <a:bodyPr vert="horz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 b="0" smtClean="0">
                <a:solidFill>
                  <a:schemeClr val="tx1"/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fld id="{EC5275F6-289A-4DD2-A81F-2B83704E221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1037" name="Picture 2" descr="T:\KS Div 2011-2012\Logos\Leap_KansasDivision.jp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3505200" y="304800"/>
            <a:ext cx="1900238" cy="1195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" name="Right Triangle 18"/>
          <p:cNvSpPr/>
          <p:nvPr/>
        </p:nvSpPr>
        <p:spPr>
          <a:xfrm>
            <a:off x="0" y="5791200"/>
            <a:ext cx="4419600" cy="1066800"/>
          </a:xfrm>
          <a:prstGeom prst="rtTriangle">
            <a:avLst/>
          </a:prstGeom>
          <a:solidFill>
            <a:srgbClr val="17375E"/>
          </a:solidFill>
          <a:ln>
            <a:solidFill>
              <a:srgbClr val="17375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0" name="Right Triangle 19"/>
          <p:cNvSpPr/>
          <p:nvPr/>
        </p:nvSpPr>
        <p:spPr>
          <a:xfrm>
            <a:off x="0" y="5715000"/>
            <a:ext cx="4038600" cy="1143000"/>
          </a:xfrm>
          <a:prstGeom prst="rtTriangle">
            <a:avLst/>
          </a:prstGeom>
          <a:solidFill>
            <a:srgbClr val="FED56E"/>
          </a:solidFill>
          <a:ln>
            <a:solidFill>
              <a:srgbClr val="FED56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1" name="Right Triangle 20"/>
          <p:cNvSpPr/>
          <p:nvPr/>
        </p:nvSpPr>
        <p:spPr>
          <a:xfrm>
            <a:off x="0" y="6324600"/>
            <a:ext cx="4114800" cy="533400"/>
          </a:xfrm>
          <a:prstGeom prst="rtTriangle">
            <a:avLst/>
          </a:prstGeom>
          <a:solidFill>
            <a:srgbClr val="17375E"/>
          </a:solidFill>
          <a:ln>
            <a:solidFill>
              <a:srgbClr val="17375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  <p:sldLayoutId id="2147483692" r:id="rId10"/>
    <p:sldLayoutId id="2147483693" r:id="rId11"/>
  </p:sldLayoutIdLst>
  <p:hf hdr="0" dt="0"/>
  <p:txStyles>
    <p:titleStyle>
      <a:lvl1pPr algn="l" rtl="0" fontAlgn="base">
        <a:spcBef>
          <a:spcPct val="0"/>
        </a:spcBef>
        <a:spcAft>
          <a:spcPct val="0"/>
        </a:spcAft>
        <a:defRPr sz="4100" b="1" kern="1200">
          <a:solidFill>
            <a:srgbClr val="17375E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100" b="1">
          <a:solidFill>
            <a:srgbClr val="17375E"/>
          </a:solidFill>
          <a:latin typeface="Lucida Sans Unicode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4100" b="1">
          <a:solidFill>
            <a:srgbClr val="17375E"/>
          </a:solidFill>
          <a:latin typeface="Lucida Sans Unicode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4100" b="1">
          <a:solidFill>
            <a:srgbClr val="17375E"/>
          </a:solidFill>
          <a:latin typeface="Lucida Sans Unicode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4100" b="1">
          <a:solidFill>
            <a:srgbClr val="17375E"/>
          </a:solidFill>
          <a:latin typeface="Lucida Sans Unicode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100" b="1">
          <a:solidFill>
            <a:srgbClr val="17375E"/>
          </a:solidFill>
          <a:latin typeface="Lucida Sans Unicode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100" b="1">
          <a:solidFill>
            <a:srgbClr val="17375E"/>
          </a:solidFill>
          <a:latin typeface="Lucida Sans Unicode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100" b="1">
          <a:solidFill>
            <a:srgbClr val="17375E"/>
          </a:solidFill>
          <a:latin typeface="Lucida Sans Unicode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100" b="1">
          <a:solidFill>
            <a:srgbClr val="17375E"/>
          </a:solidFill>
          <a:latin typeface="Lucida Sans Unicode" pitchFamily="34" charset="0"/>
        </a:defRPr>
      </a:lvl9pPr>
      <a:extLst/>
    </p:titleStyle>
    <p:bodyStyle>
      <a:lvl1pPr marL="365125" indent="-255588" algn="l" rtl="0" fontAlgn="base">
        <a:spcBef>
          <a:spcPts val="400"/>
        </a:spcBef>
        <a:spcAft>
          <a:spcPct val="0"/>
        </a:spcAft>
        <a:buClr>
          <a:schemeClr val="accent1"/>
        </a:buClr>
        <a:buSzPct val="68000"/>
        <a:buFont typeface="Wingdings" pitchFamily="2" charset="2"/>
        <a:buChar char="Ø"/>
        <a:defRPr sz="2700" kern="1200">
          <a:solidFill>
            <a:srgbClr val="17375E"/>
          </a:solidFill>
          <a:latin typeface="+mn-lt"/>
          <a:ea typeface="+mn-ea"/>
          <a:cs typeface="+mn-cs"/>
        </a:defRPr>
      </a:lvl1pPr>
      <a:lvl2pPr marL="620713" indent="-228600" algn="l" rtl="0" fontAlgn="base">
        <a:spcBef>
          <a:spcPts val="325"/>
        </a:spcBef>
        <a:spcAft>
          <a:spcPct val="0"/>
        </a:spcAft>
        <a:buClr>
          <a:schemeClr val="accent1"/>
        </a:buClr>
        <a:buSzPct val="125000"/>
        <a:buFont typeface="Arial" charset="0"/>
        <a:buChar char="•"/>
        <a:defRPr sz="2300" kern="1200">
          <a:solidFill>
            <a:srgbClr val="17375E"/>
          </a:solidFill>
          <a:latin typeface="+mn-lt"/>
          <a:ea typeface="+mn-ea"/>
          <a:cs typeface="+mn-cs"/>
        </a:defRPr>
      </a:lvl2pPr>
      <a:lvl3pPr marL="858838" indent="-228600" algn="l" rtl="0" fontAlgn="base">
        <a:spcBef>
          <a:spcPts val="350"/>
        </a:spcBef>
        <a:spcAft>
          <a:spcPct val="0"/>
        </a:spcAft>
        <a:buClr>
          <a:srgbClr val="FED05E"/>
        </a:buClr>
        <a:buSzPct val="100000"/>
        <a:buFont typeface="Arial" charset="0"/>
        <a:buChar char="•"/>
        <a:defRPr sz="2100" kern="1200">
          <a:solidFill>
            <a:srgbClr val="17375E"/>
          </a:solidFill>
          <a:latin typeface="+mn-lt"/>
          <a:ea typeface="+mn-ea"/>
          <a:cs typeface="+mn-cs"/>
        </a:defRPr>
      </a:lvl3pPr>
      <a:lvl4pPr marL="1143000" indent="-228600" algn="l" rtl="0" fontAlgn="base">
        <a:spcBef>
          <a:spcPts val="350"/>
        </a:spcBef>
        <a:spcAft>
          <a:spcPct val="0"/>
        </a:spcAft>
        <a:buClr>
          <a:srgbClr val="FED05E"/>
        </a:buClr>
        <a:buFont typeface="Courier New" pitchFamily="49" charset="0"/>
        <a:buChar char="o"/>
        <a:defRPr sz="1900" kern="1200">
          <a:solidFill>
            <a:srgbClr val="17375E"/>
          </a:solidFill>
          <a:latin typeface="+mn-lt"/>
          <a:ea typeface="+mn-ea"/>
          <a:cs typeface="+mn-cs"/>
        </a:defRPr>
      </a:lvl4pPr>
      <a:lvl5pPr marL="1371600" indent="-228600" algn="l" rtl="0" fontAlgn="base">
        <a:spcBef>
          <a:spcPts val="35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kern="1200">
          <a:solidFill>
            <a:srgbClr val="17375E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en-US" sz="5400" dirty="0" smtClean="0"/>
              <a:t>MARKETING</a:t>
            </a:r>
            <a:r>
              <a:rPr lang="en-US" dirty="0" smtClean="0"/>
              <a:t> 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13315" name="Subtitle 2"/>
          <p:cNvSpPr>
            <a:spLocks noGrp="1"/>
          </p:cNvSpPr>
          <p:nvPr>
            <p:ph type="subTitle" idx="1"/>
          </p:nvPr>
        </p:nvSpPr>
        <p:spPr>
          <a:xfrm>
            <a:off x="685800" y="3611563"/>
            <a:ext cx="7772400" cy="1200150"/>
          </a:xfrm>
        </p:spPr>
        <p:txBody>
          <a:bodyPr/>
          <a:lstStyle/>
          <a:p>
            <a:pPr marR="0" algn="ctr"/>
            <a:r>
              <a:rPr lang="en-US" sz="3200" smtClean="0"/>
              <a:t>Know Your Products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600" dirty="0" smtClean="0"/>
              <a:t>Marketing Ideas</a:t>
            </a:r>
            <a:r>
              <a:rPr lang="en-US" dirty="0" smtClean="0"/>
              <a:t>: </a:t>
            </a:r>
            <a:r>
              <a:rPr lang="en-US" sz="2000" dirty="0" smtClean="0"/>
              <a:t>(</a:t>
            </a:r>
            <a:r>
              <a:rPr lang="en-US" sz="2000" dirty="0" smtClean="0"/>
              <a:t>Continued)</a:t>
            </a:r>
            <a:endParaRPr lang="en-US" sz="2000" dirty="0" smtClean="0"/>
          </a:p>
          <a:p>
            <a:pPr lvl="1"/>
            <a:r>
              <a:rPr lang="en-US" sz="2800" dirty="0" smtClean="0"/>
              <a:t>Media:</a:t>
            </a:r>
          </a:p>
          <a:p>
            <a:pPr lvl="1"/>
            <a:r>
              <a:rPr lang="en-US" sz="2800" dirty="0" smtClean="0"/>
              <a:t>Newsletter</a:t>
            </a:r>
          </a:p>
          <a:p>
            <a:pPr lvl="2"/>
            <a:r>
              <a:rPr lang="en-US" sz="3200" dirty="0" smtClean="0"/>
              <a:t>Audience</a:t>
            </a:r>
          </a:p>
          <a:p>
            <a:pPr lvl="3"/>
            <a:r>
              <a:rPr lang="en-US" sz="2800" dirty="0" smtClean="0"/>
              <a:t>Identify</a:t>
            </a:r>
          </a:p>
          <a:p>
            <a:pPr lvl="3"/>
            <a:r>
              <a:rPr lang="en-US" sz="2800" dirty="0" smtClean="0"/>
              <a:t>Goals to achieve</a:t>
            </a:r>
          </a:p>
          <a:p>
            <a:pPr lvl="3"/>
            <a:r>
              <a:rPr lang="en-US" sz="2800" dirty="0" smtClean="0"/>
              <a:t>Elevator Speech:</a:t>
            </a:r>
            <a:endParaRPr lang="en-US" sz="28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 smtClean="0"/>
              <a:t>Marketing</a:t>
            </a:r>
            <a:r>
              <a:rPr lang="en-US" sz="2800" dirty="0" smtClean="0"/>
              <a:t>	</a:t>
            </a:r>
            <a:r>
              <a:rPr lang="en-US" sz="2000" dirty="0" smtClean="0"/>
              <a:t>		   	 Know your Products</a:t>
            </a:r>
            <a:endParaRPr lang="en-US" sz="20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August 13, 2011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2240C8-C160-49D0-BF80-67D3BBF9748C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sz="3200" dirty="0" smtClean="0"/>
              <a:t>What Are You Offering Your Members?</a:t>
            </a:r>
          </a:p>
          <a:p>
            <a:pPr lvl="1"/>
            <a:r>
              <a:rPr lang="en-US" sz="2800" dirty="0" smtClean="0"/>
              <a:t>Certification</a:t>
            </a:r>
          </a:p>
          <a:p>
            <a:pPr lvl="1"/>
            <a:r>
              <a:rPr lang="en-US" sz="2800" dirty="0" smtClean="0"/>
              <a:t>Pathways to Excellence</a:t>
            </a:r>
          </a:p>
          <a:p>
            <a:pPr lvl="1"/>
            <a:r>
              <a:rPr lang="en-US" sz="2800" dirty="0" smtClean="0"/>
              <a:t>Leadership Opportunities</a:t>
            </a:r>
          </a:p>
          <a:p>
            <a:pPr lvl="2"/>
            <a:r>
              <a:rPr lang="en-US" dirty="0" smtClean="0"/>
              <a:t>Lead through opportunity</a:t>
            </a:r>
          </a:p>
          <a:p>
            <a:pPr lvl="2"/>
            <a:r>
              <a:rPr lang="en-US" dirty="0" smtClean="0"/>
              <a:t>Leadership through committees vs. leadership in the work place</a:t>
            </a:r>
          </a:p>
          <a:p>
            <a:pPr lvl="2"/>
            <a:r>
              <a:rPr lang="en-US" dirty="0" smtClean="0"/>
              <a:t>Initiative – help members advance</a:t>
            </a:r>
          </a:p>
          <a:p>
            <a:pPr lvl="2"/>
            <a:r>
              <a:rPr lang="en-US" dirty="0" smtClean="0"/>
              <a:t>Diverse personalities</a:t>
            </a:r>
          </a:p>
          <a:p>
            <a:pPr lvl="1"/>
            <a:endParaRPr lang="en-US" dirty="0" smtClean="0"/>
          </a:p>
        </p:txBody>
      </p:sp>
      <p:sp>
        <p:nvSpPr>
          <p:cNvPr id="22531" name="Footer Placeholder 2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/>
              <a:t>August 13, 2011</a:t>
            </a:r>
          </a:p>
        </p:txBody>
      </p:sp>
      <p:sp>
        <p:nvSpPr>
          <p:cNvPr id="22532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0878B8EC-8F49-4196-A38A-45238390554A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11</a:t>
            </a:fld>
            <a:endParaRPr lang="en-US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Marketing			    </a:t>
            </a:r>
            <a:r>
              <a:rPr lang="en-US" sz="2000" dirty="0" smtClean="0"/>
              <a:t>Know your Products 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25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25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25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25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253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253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253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253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253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253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253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253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253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253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365760" indent="-256032" fontAlgn="auto">
              <a:spcAft>
                <a:spcPts val="0"/>
              </a:spcAft>
              <a:defRPr/>
            </a:pPr>
            <a:r>
              <a:rPr lang="en-US" sz="3600" dirty="0" smtClean="0"/>
              <a:t>G-O-A-L-S</a:t>
            </a:r>
          </a:p>
          <a:p>
            <a:pPr marL="621792" lvl="1" fontAlgn="auto">
              <a:spcBef>
                <a:spcPts val="324"/>
              </a:spcBef>
              <a:spcAft>
                <a:spcPts val="0"/>
              </a:spcAft>
              <a:buBlip>
                <a:blip r:embed="rId2"/>
              </a:buBlip>
              <a:defRPr/>
            </a:pPr>
            <a:endParaRPr lang="en-US" sz="2600" dirty="0" smtClean="0">
              <a:cs typeface="Arial" pitchFamily="34" charset="0"/>
            </a:endParaRPr>
          </a:p>
          <a:p>
            <a:pPr marL="621792" lvl="1" fontAlgn="auto">
              <a:spcBef>
                <a:spcPts val="324"/>
              </a:spcBef>
              <a:spcAft>
                <a:spcPts val="0"/>
              </a:spcAft>
              <a:buFont typeface="Lucida Sans Unicode" pitchFamily="34" charset="0"/>
              <a:buChar char="●"/>
              <a:defRPr/>
            </a:pPr>
            <a:r>
              <a:rPr lang="en-US" sz="2800" dirty="0" smtClean="0">
                <a:cs typeface="Arial" pitchFamily="34" charset="0"/>
              </a:rPr>
              <a:t>G =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smtClean="0">
                <a:cs typeface="Arial" pitchFamily="34" charset="0"/>
              </a:rPr>
              <a:t>Gain: Marketing </a:t>
            </a:r>
            <a:r>
              <a:rPr lang="en-US" sz="2200" dirty="0" smtClean="0">
                <a:cs typeface="Arial" pitchFamily="34" charset="0"/>
              </a:rPr>
              <a:t>Plan, Strategic Plan Goals, Member Retention &amp; New Members </a:t>
            </a:r>
          </a:p>
          <a:p>
            <a:pPr marL="621792" lvl="2" fontAlgn="auto">
              <a:spcAft>
                <a:spcPts val="0"/>
              </a:spcAft>
              <a:buFont typeface="Lucida Sans Unicode" pitchFamily="34" charset="0"/>
              <a:buChar char="●"/>
              <a:defRPr/>
            </a:pPr>
            <a:r>
              <a:rPr lang="en-US" sz="2600" dirty="0" smtClean="0"/>
              <a:t>O</a:t>
            </a:r>
            <a:r>
              <a:rPr lang="en-US" dirty="0" smtClean="0"/>
              <a:t> =Opportunities: move forward in commitments for membership development</a:t>
            </a:r>
          </a:p>
          <a:p>
            <a:pPr marL="621792" lvl="2" fontAlgn="auto">
              <a:spcAft>
                <a:spcPts val="0"/>
              </a:spcAft>
              <a:buFont typeface="Lucida Sans Unicode" pitchFamily="34" charset="0"/>
              <a:buChar char="●"/>
              <a:defRPr/>
            </a:pPr>
            <a:r>
              <a:rPr lang="en-US" sz="2600" dirty="0" smtClean="0"/>
              <a:t>A</a:t>
            </a:r>
            <a:r>
              <a:rPr lang="en-US" dirty="0" smtClean="0"/>
              <a:t> = Attain: new members, retain present members by marketing to their needs</a:t>
            </a:r>
          </a:p>
          <a:p>
            <a:pPr marL="621792" lvl="2" fontAlgn="auto">
              <a:spcAft>
                <a:spcPts val="0"/>
              </a:spcAft>
              <a:buFont typeface="Lucida Sans Unicode" pitchFamily="34" charset="0"/>
              <a:buChar char="●"/>
              <a:defRPr/>
            </a:pPr>
            <a:r>
              <a:rPr lang="en-US" sz="2600" dirty="0" smtClean="0"/>
              <a:t>L</a:t>
            </a:r>
            <a:r>
              <a:rPr lang="en-US" dirty="0" smtClean="0"/>
              <a:t> = LEADS: through chapter meeting &amp; events will gain leads to prospective members; sponsors-build alliances to grow your chapter</a:t>
            </a:r>
          </a:p>
          <a:p>
            <a:pPr marL="621792" lvl="2" fontAlgn="auto">
              <a:spcAft>
                <a:spcPts val="0"/>
              </a:spcAft>
              <a:buFont typeface="Lucida Sans Unicode" pitchFamily="34" charset="0"/>
              <a:buChar char="●"/>
              <a:defRPr/>
            </a:pPr>
            <a:r>
              <a:rPr lang="en-US" sz="2600" dirty="0" smtClean="0"/>
              <a:t>S</a:t>
            </a:r>
            <a:r>
              <a:rPr lang="en-US" dirty="0" smtClean="0"/>
              <a:t> = Stabilize: Bottom-line is Membership: If you do not have a continent, happy, positive; enthusiastic membership (BOD), you are NOT going to grow. No matter how much money you raise.</a:t>
            </a:r>
            <a:endParaRPr lang="en-US" dirty="0"/>
          </a:p>
        </p:txBody>
      </p:sp>
      <p:sp>
        <p:nvSpPr>
          <p:cNvPr id="23555" name="Footer Placeholder 2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/>
              <a:t>August 13, 2011</a:t>
            </a:r>
          </a:p>
        </p:txBody>
      </p:sp>
      <p:sp>
        <p:nvSpPr>
          <p:cNvPr id="23556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802F31BF-5B4D-46F4-85B6-CCF5ED5D5B0E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12</a:t>
            </a:fld>
            <a:endParaRPr lang="en-US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Marketing			    </a:t>
            </a:r>
            <a:r>
              <a:rPr lang="en-US" sz="2000" dirty="0" smtClean="0"/>
              <a:t>Know your Products 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4400" dirty="0" smtClean="0"/>
              <a:t>Summary</a:t>
            </a:r>
          </a:p>
          <a:p>
            <a:pPr>
              <a:buFont typeface="Wingdings" pitchFamily="2" charset="2"/>
              <a:buNone/>
            </a:pPr>
            <a:endParaRPr lang="en-US" dirty="0" smtClean="0"/>
          </a:p>
        </p:txBody>
      </p:sp>
      <p:sp>
        <p:nvSpPr>
          <p:cNvPr id="24579" name="Footer Placeholder 2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/>
              <a:t>August 13, 2011</a:t>
            </a:r>
          </a:p>
        </p:txBody>
      </p:sp>
      <p:sp>
        <p:nvSpPr>
          <p:cNvPr id="24580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AE93BE52-4B83-4214-B800-1E5AFD4FC83A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13</a:t>
            </a:fld>
            <a:endParaRPr lang="en-US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Marketing				</a:t>
            </a:r>
            <a:r>
              <a:rPr lang="en-US" sz="1800" dirty="0" smtClean="0"/>
              <a:t>Know your Products </a:t>
            </a:r>
            <a:endParaRPr lang="en-US" sz="1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245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78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600" dirty="0" smtClean="0"/>
              <a:t>What is Marketing</a:t>
            </a:r>
            <a:r>
              <a:rPr lang="en-US" dirty="0" smtClean="0"/>
              <a:t>?</a:t>
            </a:r>
          </a:p>
          <a:p>
            <a:pPr lvl="1"/>
            <a:r>
              <a:rPr lang="en-US" sz="2400" dirty="0" smtClean="0"/>
              <a:t>Are we in the Marketing business</a:t>
            </a:r>
          </a:p>
          <a:p>
            <a:pPr lvl="1"/>
            <a:r>
              <a:rPr lang="en-US" sz="2400" dirty="0" smtClean="0"/>
              <a:t>We must offer more</a:t>
            </a:r>
          </a:p>
          <a:p>
            <a:pPr lvl="1"/>
            <a:r>
              <a:rPr lang="en-US" sz="2400" dirty="0" smtClean="0"/>
              <a:t>What we have to Market:</a:t>
            </a:r>
          </a:p>
          <a:p>
            <a:pPr lvl="3"/>
            <a:r>
              <a:rPr lang="en-US" sz="2400" dirty="0" smtClean="0"/>
              <a:t>Integrity</a:t>
            </a:r>
          </a:p>
          <a:p>
            <a:pPr lvl="3"/>
            <a:r>
              <a:rPr lang="en-US" sz="2000" dirty="0" smtClean="0"/>
              <a:t>Respect</a:t>
            </a:r>
          </a:p>
          <a:p>
            <a:pPr lvl="3"/>
            <a:r>
              <a:rPr lang="en-US" sz="2400" dirty="0" smtClean="0"/>
              <a:t>Adaptability</a:t>
            </a:r>
          </a:p>
          <a:p>
            <a:pPr lvl="3"/>
            <a:r>
              <a:rPr lang="en-US" sz="2400" dirty="0" smtClean="0"/>
              <a:t>Communication</a:t>
            </a:r>
          </a:p>
          <a:p>
            <a:pPr lvl="3"/>
            <a:endParaRPr lang="en-US" sz="2400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Marketing			    </a:t>
            </a:r>
            <a:r>
              <a:rPr lang="en-US" sz="2000" dirty="0" smtClean="0"/>
              <a:t>Know your Products 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sz="2000" dirty="0"/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0488DD6A-9AFB-47AD-B448-9F08CE93240A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2</a:t>
            </a:fld>
            <a:endParaRPr lang="en-US"/>
          </a:p>
        </p:txBody>
      </p:sp>
      <p:sp>
        <p:nvSpPr>
          <p:cNvPr id="14341" name="Footer Placeholder 4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/>
              <a:t>August 13, 2011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3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3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33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433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433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433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433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433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433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433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433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433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600" dirty="0" smtClean="0"/>
              <a:t>Market Place vs. Marketing</a:t>
            </a:r>
          </a:p>
          <a:p>
            <a:pPr lvl="1"/>
            <a:r>
              <a:rPr lang="en-US" sz="2400" dirty="0" smtClean="0"/>
              <a:t>Do you see yourself in a market place?</a:t>
            </a:r>
          </a:p>
          <a:p>
            <a:pPr lvl="1"/>
            <a:r>
              <a:rPr lang="en-US" sz="2400" dirty="0" smtClean="0"/>
              <a:t>Products we Market:</a:t>
            </a:r>
          </a:p>
          <a:p>
            <a:pPr lvl="2"/>
            <a:r>
              <a:rPr lang="en-US" sz="2400" dirty="0" smtClean="0"/>
              <a:t>Educational Programs</a:t>
            </a:r>
          </a:p>
          <a:p>
            <a:pPr lvl="2"/>
            <a:r>
              <a:rPr lang="en-US" sz="2400" dirty="0" smtClean="0"/>
              <a:t>Certification</a:t>
            </a:r>
          </a:p>
          <a:p>
            <a:pPr lvl="2"/>
            <a:r>
              <a:rPr lang="en-US" sz="2400" dirty="0" smtClean="0"/>
              <a:t>Networking</a:t>
            </a:r>
          </a:p>
          <a:p>
            <a:pPr lvl="2"/>
            <a:r>
              <a:rPr lang="en-US" sz="2400" dirty="0" smtClean="0"/>
              <a:t>Professional Development tracking</a:t>
            </a:r>
          </a:p>
          <a:p>
            <a:endParaRPr lang="en-US" dirty="0" smtClean="0"/>
          </a:p>
        </p:txBody>
      </p:sp>
      <p:sp>
        <p:nvSpPr>
          <p:cNvPr id="15363" name="Footer Placeholder 2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/>
              <a:t>August 13, 2011</a:t>
            </a:r>
          </a:p>
        </p:txBody>
      </p:sp>
      <p:sp>
        <p:nvSpPr>
          <p:cNvPr id="15364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937C4208-C2C4-462A-B953-23A30CD7F25D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3</a:t>
            </a:fld>
            <a:endParaRPr lang="en-US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Marketing			    </a:t>
            </a:r>
            <a:r>
              <a:rPr lang="en-US" sz="2000" dirty="0" smtClean="0"/>
              <a:t>Know your Products 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36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36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536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536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536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536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536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536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536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536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536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536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621792" lvl="2" fontAlgn="auto">
              <a:spcBef>
                <a:spcPts val="324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n-US" sz="3600" dirty="0" smtClean="0"/>
              <a:t>Who is Your Audience?</a:t>
            </a:r>
          </a:p>
          <a:p>
            <a:pPr marL="905256" lvl="3" fontAlgn="auto">
              <a:spcBef>
                <a:spcPts val="324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n-US" sz="2800" dirty="0" smtClean="0"/>
              <a:t>Executive/Administrative Professionals</a:t>
            </a:r>
          </a:p>
          <a:p>
            <a:pPr marL="905256" lvl="3" fontAlgn="auto">
              <a:spcBef>
                <a:spcPts val="324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n-US" sz="2800" dirty="0" smtClean="0"/>
              <a:t>College Students</a:t>
            </a:r>
          </a:p>
          <a:p>
            <a:pPr marL="905256" lvl="3" fontAlgn="auto">
              <a:spcBef>
                <a:spcPts val="324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n-US" sz="2800" dirty="0" smtClean="0"/>
              <a:t>Office Directors/Managers</a:t>
            </a:r>
          </a:p>
          <a:p>
            <a:pPr marL="905256" lvl="3" fontAlgn="auto">
              <a:spcBef>
                <a:spcPts val="324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n-US" sz="2800" dirty="0" smtClean="0"/>
              <a:t>All Office Professionals</a:t>
            </a:r>
          </a:p>
          <a:p>
            <a:pPr marL="859536" lvl="2"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sz="3200" dirty="0"/>
          </a:p>
        </p:txBody>
      </p:sp>
      <p:sp>
        <p:nvSpPr>
          <p:cNvPr id="16387" name="Footer Placeholder 2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/>
              <a:t>August 13, 2011</a:t>
            </a:r>
          </a:p>
        </p:txBody>
      </p:sp>
      <p:sp>
        <p:nvSpPr>
          <p:cNvPr id="16388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6787593A-8FD3-4F67-8F42-8A11FBA507F0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4</a:t>
            </a:fld>
            <a:endParaRPr lang="en-US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Marketing			    </a:t>
            </a:r>
            <a:r>
              <a:rPr lang="en-US" sz="2000" dirty="0" smtClean="0"/>
              <a:t>Know Your Products</a:t>
            </a:r>
            <a:endParaRPr lang="en-US" dirty="0"/>
          </a:p>
        </p:txBody>
      </p:sp>
    </p:spTree>
  </p:cSld>
  <p:clrMapOvr>
    <a:masterClrMapping/>
  </p:clrMapOvr>
  <p:transition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600" dirty="0" smtClean="0"/>
              <a:t>Strategy Marketing Plan</a:t>
            </a:r>
          </a:p>
          <a:p>
            <a:pPr lvl="1"/>
            <a:r>
              <a:rPr lang="en-US" sz="2800" dirty="0" smtClean="0"/>
              <a:t>Enhance Your Reputation</a:t>
            </a:r>
          </a:p>
          <a:p>
            <a:pPr lvl="1"/>
            <a:r>
              <a:rPr lang="en-US" sz="2800" dirty="0" smtClean="0"/>
              <a:t>Build Membership</a:t>
            </a:r>
          </a:p>
          <a:p>
            <a:pPr lvl="1"/>
            <a:r>
              <a:rPr lang="en-US" sz="2800" dirty="0" smtClean="0"/>
              <a:t>Connect with Your Audience</a:t>
            </a:r>
          </a:p>
          <a:p>
            <a:pPr lvl="1"/>
            <a:r>
              <a:rPr lang="en-US" sz="2800" dirty="0" smtClean="0"/>
              <a:t>Sponsorships</a:t>
            </a:r>
          </a:p>
        </p:txBody>
      </p:sp>
      <p:sp>
        <p:nvSpPr>
          <p:cNvPr id="17411" name="Footer Placeholder 2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/>
              <a:t>August 13, 2011</a:t>
            </a:r>
          </a:p>
        </p:txBody>
      </p:sp>
      <p:sp>
        <p:nvSpPr>
          <p:cNvPr id="17412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D20EE25F-E2B2-428A-ADE3-8D2B7F670929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5</a:t>
            </a:fld>
            <a:endParaRPr lang="en-US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Marketing			    </a:t>
            </a:r>
            <a:r>
              <a:rPr lang="en-US" sz="2000" dirty="0" smtClean="0"/>
              <a:t>Know your Products 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74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74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74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74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74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74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74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74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600" dirty="0" smtClean="0"/>
              <a:t>Market Your Plan</a:t>
            </a:r>
          </a:p>
          <a:p>
            <a:pPr lvl="1"/>
            <a:r>
              <a:rPr lang="en-US" sz="2800" dirty="0" smtClean="0"/>
              <a:t>Be Unique</a:t>
            </a:r>
          </a:p>
          <a:p>
            <a:pPr lvl="1"/>
            <a:r>
              <a:rPr lang="en-US" sz="2800" dirty="0" smtClean="0"/>
              <a:t>Mission Statement</a:t>
            </a:r>
          </a:p>
          <a:p>
            <a:pPr lvl="1"/>
            <a:r>
              <a:rPr lang="en-US" sz="2800" dirty="0" smtClean="0"/>
              <a:t>Benefits/Services</a:t>
            </a:r>
          </a:p>
          <a:p>
            <a:pPr lvl="1"/>
            <a:r>
              <a:rPr lang="en-US" sz="2800" dirty="0" smtClean="0"/>
              <a:t>Branding Plan</a:t>
            </a:r>
          </a:p>
        </p:txBody>
      </p:sp>
      <p:sp>
        <p:nvSpPr>
          <p:cNvPr id="18435" name="Footer Placeholder 2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/>
              <a:t>August 13, 2011</a:t>
            </a:r>
          </a:p>
        </p:txBody>
      </p:sp>
      <p:sp>
        <p:nvSpPr>
          <p:cNvPr id="18436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046A1DAB-E70D-4294-ACCD-F144F6E6240F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6</a:t>
            </a:fld>
            <a:endParaRPr lang="en-US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Marketing			    </a:t>
            </a:r>
            <a:r>
              <a:rPr lang="en-US" sz="2000" dirty="0" smtClean="0"/>
              <a:t>Know your Products 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84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84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84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84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843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843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843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843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4000" dirty="0" smtClean="0"/>
              <a:t>Branding Your Chapter</a:t>
            </a:r>
          </a:p>
          <a:p>
            <a:pPr lvl="1"/>
            <a:r>
              <a:rPr lang="en-US" sz="3200" dirty="0" smtClean="0"/>
              <a:t>Image</a:t>
            </a:r>
          </a:p>
          <a:p>
            <a:pPr lvl="1"/>
            <a:r>
              <a:rPr lang="en-US" sz="3200" dirty="0" smtClean="0"/>
              <a:t>Impression</a:t>
            </a:r>
          </a:p>
          <a:p>
            <a:pPr lvl="2"/>
            <a:r>
              <a:rPr lang="en-US" sz="2800" dirty="0" smtClean="0"/>
              <a:t>Materials</a:t>
            </a:r>
          </a:p>
          <a:p>
            <a:pPr lvl="2"/>
            <a:r>
              <a:rPr lang="en-US" sz="2800" dirty="0" smtClean="0"/>
              <a:t>Events</a:t>
            </a:r>
          </a:p>
          <a:p>
            <a:pPr lvl="2"/>
            <a:r>
              <a:rPr lang="en-US" sz="2800" dirty="0" smtClean="0"/>
              <a:t>Responsibility</a:t>
            </a:r>
          </a:p>
          <a:p>
            <a:pPr lvl="2"/>
            <a:endParaRPr lang="en-US" dirty="0" smtClean="0"/>
          </a:p>
          <a:p>
            <a:pPr lvl="1"/>
            <a:endParaRPr lang="en-US" dirty="0" smtClean="0"/>
          </a:p>
        </p:txBody>
      </p:sp>
      <p:sp>
        <p:nvSpPr>
          <p:cNvPr id="19459" name="Footer Placeholder 2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/>
              <a:t>August 13, 2011</a:t>
            </a:r>
          </a:p>
        </p:txBody>
      </p:sp>
      <p:sp>
        <p:nvSpPr>
          <p:cNvPr id="19460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598B91E1-04EC-4581-A46D-C81D3784AE70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7</a:t>
            </a:fld>
            <a:endParaRPr lang="en-US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Marketing			    </a:t>
            </a:r>
            <a:r>
              <a:rPr lang="en-US" sz="2000" dirty="0" smtClean="0"/>
              <a:t>Know your Products 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1945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0" dur="2000" fill="hold"/>
                                        <p:tgtEl>
                                          <p:spTgt spid="1945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945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945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945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945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945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945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4000" dirty="0" smtClean="0"/>
              <a:t>Marketing Ideas</a:t>
            </a:r>
          </a:p>
          <a:p>
            <a:pPr lvl="1"/>
            <a:r>
              <a:rPr lang="en-US" sz="3200" dirty="0" smtClean="0"/>
              <a:t>Ways to Utilize Marketing</a:t>
            </a:r>
          </a:p>
          <a:p>
            <a:pPr lvl="2">
              <a:buFont typeface="Courier New" pitchFamily="49" charset="0"/>
              <a:buChar char="o"/>
            </a:pPr>
            <a:r>
              <a:rPr lang="en-US" sz="3200" dirty="0" smtClean="0"/>
              <a:t>Websites</a:t>
            </a:r>
          </a:p>
          <a:p>
            <a:pPr lvl="2">
              <a:buFont typeface="Courier New" pitchFamily="49" charset="0"/>
              <a:buChar char="o"/>
            </a:pPr>
            <a:r>
              <a:rPr lang="en-US" sz="3200" dirty="0" smtClean="0"/>
              <a:t>Community alliances</a:t>
            </a:r>
          </a:p>
          <a:p>
            <a:pPr lvl="2">
              <a:buFont typeface="Courier New" pitchFamily="49" charset="0"/>
              <a:buChar char="o"/>
            </a:pPr>
            <a:r>
              <a:rPr lang="en-US" sz="3200" dirty="0" smtClean="0"/>
              <a:t>Events</a:t>
            </a:r>
            <a:r>
              <a:rPr lang="en-US" sz="2800" dirty="0" smtClean="0"/>
              <a:t>:</a:t>
            </a:r>
          </a:p>
          <a:p>
            <a:pPr lvl="2">
              <a:buFont typeface="Courier New" pitchFamily="49" charset="0"/>
              <a:buChar char="o"/>
            </a:pPr>
            <a:endParaRPr lang="en-US" sz="2800" dirty="0" smtClean="0"/>
          </a:p>
          <a:p>
            <a:pPr lvl="3"/>
            <a:endParaRPr lang="en-US" dirty="0" smtClean="0"/>
          </a:p>
        </p:txBody>
      </p:sp>
      <p:sp>
        <p:nvSpPr>
          <p:cNvPr id="20483" name="Footer Placeholder 2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/>
              <a:t>August 13, 2011</a:t>
            </a:r>
          </a:p>
        </p:txBody>
      </p:sp>
      <p:sp>
        <p:nvSpPr>
          <p:cNvPr id="20484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6A973E99-7E1F-4584-94C0-2FD1A20BAFAF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8</a:t>
            </a:fld>
            <a:endParaRPr lang="en-US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Marketing			    </a:t>
            </a:r>
            <a:r>
              <a:rPr lang="en-US" sz="2000" dirty="0" smtClean="0"/>
              <a:t>Know your Products 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48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48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048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048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048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048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365760" indent="-256032" fontAlgn="auto">
              <a:spcAft>
                <a:spcPts val="0"/>
              </a:spcAft>
              <a:defRPr/>
            </a:pPr>
            <a:r>
              <a:rPr lang="en-US" dirty="0" smtClean="0"/>
              <a:t>Events to brand your chapter:</a:t>
            </a:r>
          </a:p>
          <a:p>
            <a:pPr marL="621792" lvl="1" fontAlgn="auto">
              <a:spcBef>
                <a:spcPts val="324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Membership Drive: use Avery to draw new people</a:t>
            </a:r>
          </a:p>
          <a:p>
            <a:pPr marL="621792" lvl="1" fontAlgn="auto">
              <a:spcBef>
                <a:spcPts val="324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Executive Night –invite all direct reports/make event very professional – </a:t>
            </a:r>
          </a:p>
          <a:p>
            <a:pPr marL="621792" lvl="1" fontAlgn="auto">
              <a:spcBef>
                <a:spcPts val="324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Meet –n-greet Nights –bring special guest</a:t>
            </a:r>
          </a:p>
          <a:p>
            <a:pPr marL="621792" lvl="1" fontAlgn="auto">
              <a:spcBef>
                <a:spcPts val="324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APW (Administrative Professional's Day. (Special Networking) </a:t>
            </a:r>
          </a:p>
          <a:p>
            <a:pPr marL="621792" lvl="1" fontAlgn="auto">
              <a:spcBef>
                <a:spcPts val="324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Hotel/partnership/sponsorship-use media/press releases-plan 9 months out.</a:t>
            </a:r>
          </a:p>
          <a:p>
            <a:pPr marL="621792" lvl="1" fontAlgn="auto">
              <a:spcBef>
                <a:spcPts val="324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Awards &amp; Recognition-make it a family and co-worker event – keep professional</a:t>
            </a:r>
          </a:p>
          <a:p>
            <a:pPr marL="621792" lvl="1" fontAlgn="auto">
              <a:spcBef>
                <a:spcPts val="324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Press Releases – use for more events-get to know your newspaper staff.</a:t>
            </a:r>
          </a:p>
          <a:p>
            <a:pPr marL="621792" lvl="1" fontAlgn="auto">
              <a:spcBef>
                <a:spcPts val="324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dirty="0"/>
          </a:p>
        </p:txBody>
      </p:sp>
      <p:sp>
        <p:nvSpPr>
          <p:cNvPr id="21507" name="Footer Placeholder 2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/>
              <a:t>August 13, 2011</a:t>
            </a:r>
          </a:p>
        </p:txBody>
      </p:sp>
      <p:sp>
        <p:nvSpPr>
          <p:cNvPr id="21508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515A6F79-44E0-48CC-9D72-90A208E51501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9</a:t>
            </a:fld>
            <a:endParaRPr lang="en-US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Marketing			    </a:t>
            </a:r>
            <a:r>
              <a:rPr lang="en-US" sz="2000" dirty="0" smtClean="0"/>
              <a:t>Know your Products 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Module">
    <a:dk1>
      <a:sysClr val="windowText" lastClr="000000"/>
    </a:dk1>
    <a:lt1>
      <a:sysClr val="window" lastClr="FFFFFF"/>
    </a:lt1>
    <a:dk2>
      <a:srgbClr val="5A6378"/>
    </a:dk2>
    <a:lt2>
      <a:srgbClr val="D4D4D6"/>
    </a:lt2>
    <a:accent1>
      <a:srgbClr val="F0AD00"/>
    </a:accent1>
    <a:accent2>
      <a:srgbClr val="60B5CC"/>
    </a:accent2>
    <a:accent3>
      <a:srgbClr val="E66C7D"/>
    </a:accent3>
    <a:accent4>
      <a:srgbClr val="6BB76D"/>
    </a:accent4>
    <a:accent5>
      <a:srgbClr val="E88651"/>
    </a:accent5>
    <a:accent6>
      <a:srgbClr val="C64847"/>
    </a:accent6>
    <a:hlink>
      <a:srgbClr val="168BBA"/>
    </a:hlink>
    <a:folHlink>
      <a:srgbClr val="680000"/>
    </a:folHlink>
  </a:clrScheme>
</a:themeOverride>
</file>

<file path=ppt/theme/themeOverride2.xml><?xml version="1.0" encoding="utf-8"?>
<a:themeOverride xmlns:a="http://schemas.openxmlformats.org/drawingml/2006/main">
  <a:clrScheme name="Module">
    <a:dk1>
      <a:sysClr val="windowText" lastClr="000000"/>
    </a:dk1>
    <a:lt1>
      <a:sysClr val="window" lastClr="FFFFFF"/>
    </a:lt1>
    <a:dk2>
      <a:srgbClr val="5A6378"/>
    </a:dk2>
    <a:lt2>
      <a:srgbClr val="D4D4D6"/>
    </a:lt2>
    <a:accent1>
      <a:srgbClr val="F0AD00"/>
    </a:accent1>
    <a:accent2>
      <a:srgbClr val="60B5CC"/>
    </a:accent2>
    <a:accent3>
      <a:srgbClr val="E66C7D"/>
    </a:accent3>
    <a:accent4>
      <a:srgbClr val="6BB76D"/>
    </a:accent4>
    <a:accent5>
      <a:srgbClr val="E88651"/>
    </a:accent5>
    <a:accent6>
      <a:srgbClr val="C64847"/>
    </a:accent6>
    <a:hlink>
      <a:srgbClr val="168BBA"/>
    </a:hlink>
    <a:folHlink>
      <a:srgbClr val="680000"/>
    </a:folHlink>
  </a:clrScheme>
</a:themeOverride>
</file>

<file path=ppt/theme/themeOverride3.xml><?xml version="1.0" encoding="utf-8"?>
<a:themeOverride xmlns:a="http://schemas.openxmlformats.org/drawingml/2006/main">
  <a:clrScheme name="Module">
    <a:dk1>
      <a:sysClr val="windowText" lastClr="000000"/>
    </a:dk1>
    <a:lt1>
      <a:sysClr val="window" lastClr="FFFFFF"/>
    </a:lt1>
    <a:dk2>
      <a:srgbClr val="5A6378"/>
    </a:dk2>
    <a:lt2>
      <a:srgbClr val="D4D4D6"/>
    </a:lt2>
    <a:accent1>
      <a:srgbClr val="F0AD00"/>
    </a:accent1>
    <a:accent2>
      <a:srgbClr val="60B5CC"/>
    </a:accent2>
    <a:accent3>
      <a:srgbClr val="E66C7D"/>
    </a:accent3>
    <a:accent4>
      <a:srgbClr val="6BB76D"/>
    </a:accent4>
    <a:accent5>
      <a:srgbClr val="E88651"/>
    </a:accent5>
    <a:accent6>
      <a:srgbClr val="C64847"/>
    </a:accent6>
    <a:hlink>
      <a:srgbClr val="168BBA"/>
    </a:hlink>
    <a:folHlink>
      <a:srgbClr val="680000"/>
    </a:folHlink>
  </a:clrScheme>
</a:themeOverride>
</file>

<file path=ppt/theme/themeOverride4.xml><?xml version="1.0" encoding="utf-8"?>
<a:themeOverride xmlns:a="http://schemas.openxmlformats.org/drawingml/2006/main">
  <a:clrScheme name="Module">
    <a:dk1>
      <a:sysClr val="windowText" lastClr="000000"/>
    </a:dk1>
    <a:lt1>
      <a:sysClr val="window" lastClr="FFFFFF"/>
    </a:lt1>
    <a:dk2>
      <a:srgbClr val="5A6378"/>
    </a:dk2>
    <a:lt2>
      <a:srgbClr val="D4D4D6"/>
    </a:lt2>
    <a:accent1>
      <a:srgbClr val="F0AD00"/>
    </a:accent1>
    <a:accent2>
      <a:srgbClr val="60B5CC"/>
    </a:accent2>
    <a:accent3>
      <a:srgbClr val="E66C7D"/>
    </a:accent3>
    <a:accent4>
      <a:srgbClr val="6BB76D"/>
    </a:accent4>
    <a:accent5>
      <a:srgbClr val="E88651"/>
    </a:accent5>
    <a:accent6>
      <a:srgbClr val="C64847"/>
    </a:accent6>
    <a:hlink>
      <a:srgbClr val="168BBA"/>
    </a:hlink>
    <a:folHlink>
      <a:srgbClr val="68000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456</TotalTime>
  <Words>413</Words>
  <Application>Microsoft Office PowerPoint</Application>
  <PresentationFormat>On-screen Show (4:3)</PresentationFormat>
  <Paragraphs>111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Concourse</vt:lpstr>
      <vt:lpstr>MARKETING  </vt:lpstr>
      <vt:lpstr>Marketing       Know your Products  </vt:lpstr>
      <vt:lpstr>Marketing       Know your Products  </vt:lpstr>
      <vt:lpstr>Marketing       Know Your Products</vt:lpstr>
      <vt:lpstr>Marketing       Know your Products  </vt:lpstr>
      <vt:lpstr>Marketing       Know your Products  </vt:lpstr>
      <vt:lpstr>Marketing       Know your Products  </vt:lpstr>
      <vt:lpstr>Marketing       Know your Products  </vt:lpstr>
      <vt:lpstr>Marketing       Know your Products  </vt:lpstr>
      <vt:lpstr>Marketing        Know your Products</vt:lpstr>
      <vt:lpstr>Marketing       Know your Products  </vt:lpstr>
      <vt:lpstr>Marketing       Know your Products  </vt:lpstr>
      <vt:lpstr>Marketing    Know your Products </vt:lpstr>
    </vt:vector>
  </TitlesOfParts>
  <Company>Spirit AeroSystems, Inc.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s0067548</dc:creator>
  <cp:lastModifiedBy>mmiller</cp:lastModifiedBy>
  <cp:revision>86</cp:revision>
  <dcterms:created xsi:type="dcterms:W3CDTF">2011-06-27T15:16:52Z</dcterms:created>
  <dcterms:modified xsi:type="dcterms:W3CDTF">2011-08-11T12:49:07Z</dcterms:modified>
</cp:coreProperties>
</file>